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720" r:id="rId1"/>
  </p:sldMasterIdLst>
  <p:notesMasterIdLst>
    <p:notesMasterId r:id="rId8"/>
  </p:notesMasterIdLst>
  <p:sldIdLst>
    <p:sldId id="332" r:id="rId2"/>
    <p:sldId id="402" r:id="rId3"/>
    <p:sldId id="416" r:id="rId4"/>
    <p:sldId id="403" r:id="rId5"/>
    <p:sldId id="415" r:id="rId6"/>
    <p:sldId id="268" r:id="rId7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CCFFCC"/>
    <a:srgbClr val="FF9999"/>
    <a:srgbClr val="99FF99"/>
    <a:srgbClr val="009999"/>
    <a:srgbClr val="00CC99"/>
    <a:srgbClr val="66FF66"/>
    <a:srgbClr val="66FF99"/>
    <a:srgbClr val="00FF99"/>
    <a:srgbClr val="00CC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2537" autoAdjust="0"/>
    <p:restoredTop sz="95881" autoAdjust="0"/>
  </p:normalViewPr>
  <p:slideViewPr>
    <p:cSldViewPr>
      <p:cViewPr>
        <p:scale>
          <a:sx n="90" d="100"/>
          <a:sy n="90" d="100"/>
        </p:scale>
        <p:origin x="-324" y="-4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74" y="-90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111AF73-6F2E-4807-8D1D-CC96CA1B9B90}" type="datetimeFigureOut">
              <a:rPr lang="ru-RU"/>
              <a:pPr>
                <a:defRPr/>
              </a:pPr>
              <a:t>17.04.2017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1391A87-2AB6-4024-9AC2-18EDB196EFE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191163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4A1F2E-58CB-44E5-B084-E44B1AB52299}" type="datetime1">
              <a:rPr lang="ru-RU" smtClean="0"/>
              <a:pPr>
                <a:defRPr/>
              </a:pPr>
              <a:t>17.04.2017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39E74A-00CF-40D9-B6AE-AC73594BB829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485FEE-339D-4098-85C4-FA9FA46E28D7}" type="datetime1">
              <a:rPr lang="ru-RU" smtClean="0"/>
              <a:pPr>
                <a:defRPr/>
              </a:pPr>
              <a:t>17.04.2017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83E927-E570-4C2D-947F-0B514BAEDE0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588343-AA59-498A-BCA3-06E58002A73B}" type="datetime1">
              <a:rPr lang="ru-RU" smtClean="0"/>
              <a:pPr>
                <a:defRPr/>
              </a:pPr>
              <a:t>17.04.2017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47296A-52CD-484D-8526-71430FA99C6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7EBA77-95CC-4415-9104-C6ADC5436F85}" type="datetime1">
              <a:rPr lang="ru-RU" smtClean="0"/>
              <a:pPr>
                <a:defRPr/>
              </a:pPr>
              <a:t>17.04.2017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5FB898-A8C7-4418-B171-AA34873FDB79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03095C-5895-44DF-8245-611EDBE6BDEA}" type="datetime1">
              <a:rPr lang="ru-RU" smtClean="0"/>
              <a:pPr>
                <a:defRPr/>
              </a:pPr>
              <a:t>17.04.2017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50225B-FF94-44BA-937A-8E7D28CE00B1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A65628-3552-47C0-97AD-6AF63B975070}" type="datetime1">
              <a:rPr lang="ru-RU" smtClean="0"/>
              <a:pPr>
                <a:defRPr/>
              </a:pPr>
              <a:t>17.04.2017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F22DB8-0C98-4211-9C66-5718BC89A6A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4EC7E5-8C2C-48D2-AA36-B18BD15720FE}" type="datetime1">
              <a:rPr lang="ru-RU" smtClean="0"/>
              <a:pPr>
                <a:defRPr/>
              </a:pPr>
              <a:t>17.04.2017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D2FF72-9A33-485A-8A2C-9B8F8D2A1AD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F318CA-FDF7-4F5D-BA6C-436A0E2C0ADA}" type="datetime1">
              <a:rPr lang="ru-RU" smtClean="0"/>
              <a:pPr>
                <a:defRPr/>
              </a:pPr>
              <a:t>17.04.2017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5B7C1-66A1-4F6F-9EE4-417D341A516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0AE564-972F-47EF-9532-89BB77FDCAFB}" type="datetime1">
              <a:rPr lang="ru-RU" smtClean="0"/>
              <a:pPr>
                <a:defRPr/>
              </a:pPr>
              <a:t>17.04.2017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BFE864-C3D9-4755-A592-2DBFDF242906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09A842-E4CD-42A7-87A8-EAF11B59FE26}" type="datetime1">
              <a:rPr lang="ru-RU" smtClean="0"/>
              <a:pPr>
                <a:defRPr/>
              </a:pPr>
              <a:t>17.04.2017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2AF301-6A3D-4AFA-9401-9F1EEC9662D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9CDBFE-D63C-4A51-A239-7330526FC68F}" type="datetime1">
              <a:rPr lang="ru-RU" smtClean="0"/>
              <a:pPr>
                <a:defRPr/>
              </a:pPr>
              <a:t>17.04.2017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54B54-B4A1-4704-A75D-BBC466C456E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35000">
              <a:schemeClr val="accent1">
                <a:tint val="44500"/>
                <a:satMod val="160000"/>
                <a:alpha val="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EFB226-460F-4F01-B4DB-2ECBF89713D5}" type="datetime1">
              <a:rPr lang="ru-RU" smtClean="0"/>
              <a:pPr>
                <a:defRPr/>
              </a:pPr>
              <a:t>17.04.2017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FD7FAC7-2F2A-4D2E-97D3-9988ABB694D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fade thruBlk="1"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323528" y="692696"/>
            <a:ext cx="8568952" cy="110799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200" b="1" dirty="0" smtClean="0">
                <a:ln w="11430"/>
                <a:solidFill>
                  <a:srgbClr val="A5002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itchFamily="34" charset="0"/>
              </a:rPr>
              <a:t>Федеральная целевая программа </a:t>
            </a:r>
          </a:p>
          <a:p>
            <a:pPr algn="ctr"/>
            <a:r>
              <a:rPr lang="ru-RU" sz="2200" b="1" dirty="0" smtClean="0">
                <a:ln w="11430"/>
                <a:solidFill>
                  <a:srgbClr val="A5002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itchFamily="34" charset="0"/>
              </a:rPr>
              <a:t>«Исследования и разработки по приоритетным направлениям развития научно-технологического комплекса России на 2014-2020 годы»</a:t>
            </a:r>
          </a:p>
        </p:txBody>
      </p:sp>
      <p:grpSp>
        <p:nvGrpSpPr>
          <p:cNvPr id="25" name="Группа 24"/>
          <p:cNvGrpSpPr/>
          <p:nvPr/>
        </p:nvGrpSpPr>
        <p:grpSpPr>
          <a:xfrm>
            <a:off x="899592" y="2924944"/>
            <a:ext cx="3346841" cy="1660268"/>
            <a:chOff x="4932040" y="4997692"/>
            <a:chExt cx="3130817" cy="1444244"/>
          </a:xfrm>
        </p:grpSpPr>
        <p:grpSp>
          <p:nvGrpSpPr>
            <p:cNvPr id="27658" name="Group 10"/>
            <p:cNvGrpSpPr>
              <a:grpSpLocks noChangeAspect="1"/>
            </p:cNvGrpSpPr>
            <p:nvPr/>
          </p:nvGrpSpPr>
          <p:grpSpPr bwMode="auto">
            <a:xfrm>
              <a:off x="4932040" y="4997692"/>
              <a:ext cx="2539176" cy="1444244"/>
              <a:chOff x="2738" y="7974"/>
              <a:chExt cx="3000" cy="2340"/>
            </a:xfrm>
          </p:grpSpPr>
          <p:sp>
            <p:nvSpPr>
              <p:cNvPr id="27662" name="Line 14"/>
              <p:cNvSpPr>
                <a:spLocks noChangeAspect="1" noChangeShapeType="1"/>
              </p:cNvSpPr>
              <p:nvPr/>
            </p:nvSpPr>
            <p:spPr bwMode="auto">
              <a:xfrm flipV="1">
                <a:off x="2738" y="7974"/>
                <a:ext cx="3000" cy="162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cene3d>
                  <a:camera prst="orthographicFront"/>
                  <a:lightRig rig="soft" dir="t">
                    <a:rot lat="0" lon="0" rev="10800000"/>
                  </a:lightRig>
                </a:scene3d>
                <a:sp3d>
                  <a:bevelT w="27940" h="12700"/>
                  <a:contourClr>
                    <a:srgbClr val="DDDDDD"/>
                  </a:contourClr>
                </a:sp3d>
              </a:bodyPr>
              <a:lstStyle/>
              <a:p>
                <a:endParaRPr lang="ru-RU" b="1" spc="150" dirty="0">
                  <a:ln w="11430">
                    <a:noFill/>
                  </a:ln>
                  <a:solidFill>
                    <a:srgbClr val="F8F8F8"/>
                  </a:solidFill>
                  <a:effectLst>
                    <a:outerShdw blurRad="25400" algn="tl" rotWithShape="0">
                      <a:schemeClr val="bg1">
                        <a:alpha val="43000"/>
                      </a:schemeClr>
                    </a:outerShdw>
                  </a:effectLst>
                </a:endParaRPr>
              </a:p>
            </p:txBody>
          </p:sp>
          <p:sp>
            <p:nvSpPr>
              <p:cNvPr id="27661" name="Line 13"/>
              <p:cNvSpPr>
                <a:spLocks noChangeAspect="1" noChangeShapeType="1"/>
              </p:cNvSpPr>
              <p:nvPr/>
            </p:nvSpPr>
            <p:spPr bwMode="auto">
              <a:xfrm flipH="1">
                <a:off x="3698" y="7974"/>
                <a:ext cx="2040" cy="234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cene3d>
                  <a:camera prst="orthographicFront"/>
                  <a:lightRig rig="soft" dir="t">
                    <a:rot lat="0" lon="0" rev="10800000"/>
                  </a:lightRig>
                </a:scene3d>
                <a:sp3d>
                  <a:bevelT w="27940" h="12700"/>
                  <a:contourClr>
                    <a:srgbClr val="DDDDDD"/>
                  </a:contourClr>
                </a:sp3d>
              </a:bodyPr>
              <a:lstStyle/>
              <a:p>
                <a:endParaRPr lang="ru-RU" b="1" spc="150" dirty="0">
                  <a:ln w="11430">
                    <a:noFill/>
                  </a:ln>
                  <a:solidFill>
                    <a:srgbClr val="F8F8F8"/>
                  </a:solidFill>
                  <a:effectLst>
                    <a:outerShdw blurRad="25400" algn="tl" rotWithShape="0">
                      <a:schemeClr val="bg1">
                        <a:alpha val="43000"/>
                      </a:schemeClr>
                    </a:outerShdw>
                  </a:effectLst>
                </a:endParaRPr>
              </a:p>
            </p:txBody>
          </p:sp>
          <p:sp>
            <p:nvSpPr>
              <p:cNvPr id="27660" name="Line 12"/>
              <p:cNvSpPr>
                <a:spLocks noChangeAspect="1" noChangeShapeType="1"/>
              </p:cNvSpPr>
              <p:nvPr/>
            </p:nvSpPr>
            <p:spPr bwMode="auto">
              <a:xfrm>
                <a:off x="2738" y="9594"/>
                <a:ext cx="96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cene3d>
                  <a:camera prst="orthographicFront"/>
                  <a:lightRig rig="soft" dir="t">
                    <a:rot lat="0" lon="0" rev="10800000"/>
                  </a:lightRig>
                </a:scene3d>
                <a:sp3d>
                  <a:bevelT w="27940" h="12700"/>
                  <a:contourClr>
                    <a:srgbClr val="DDDDDD"/>
                  </a:contourClr>
                </a:sp3d>
              </a:bodyPr>
              <a:lstStyle/>
              <a:p>
                <a:endParaRPr lang="ru-RU" b="1" spc="150" dirty="0">
                  <a:ln w="11430">
                    <a:noFill/>
                  </a:ln>
                  <a:solidFill>
                    <a:srgbClr val="F8F8F8"/>
                  </a:solidFill>
                  <a:effectLst>
                    <a:outerShdw blurRad="25400" algn="tl" rotWithShape="0">
                      <a:schemeClr val="bg1">
                        <a:alpha val="43000"/>
                      </a:schemeClr>
                    </a:outerShdw>
                  </a:effectLst>
                </a:endParaRPr>
              </a:p>
            </p:txBody>
          </p:sp>
          <p:sp>
            <p:nvSpPr>
              <p:cNvPr id="27659" name="Line 11"/>
              <p:cNvSpPr>
                <a:spLocks noChangeAspect="1" noChangeShapeType="1"/>
              </p:cNvSpPr>
              <p:nvPr/>
            </p:nvSpPr>
            <p:spPr bwMode="auto">
              <a:xfrm>
                <a:off x="3698" y="9594"/>
                <a:ext cx="0" cy="72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cene3d>
                  <a:camera prst="orthographicFront"/>
                  <a:lightRig rig="soft" dir="t">
                    <a:rot lat="0" lon="0" rev="10800000"/>
                  </a:lightRig>
                </a:scene3d>
                <a:sp3d>
                  <a:bevelT w="27940" h="12700"/>
                  <a:contourClr>
                    <a:srgbClr val="DDDDDD"/>
                  </a:contourClr>
                </a:sp3d>
              </a:bodyPr>
              <a:lstStyle/>
              <a:p>
                <a:endParaRPr lang="ru-RU" b="1" spc="150" dirty="0">
                  <a:ln w="11430">
                    <a:noFill/>
                  </a:ln>
                  <a:solidFill>
                    <a:srgbClr val="F8F8F8"/>
                  </a:solidFill>
                  <a:effectLst>
                    <a:outerShdw blurRad="25400" algn="tl" rotWithShape="0">
                      <a:schemeClr val="bg1">
                        <a:alpha val="43000"/>
                      </a:schemeClr>
                    </a:outerShdw>
                  </a:effectLst>
                </a:endParaRPr>
              </a:p>
            </p:txBody>
          </p:sp>
        </p:grpSp>
        <p:grpSp>
          <p:nvGrpSpPr>
            <p:cNvPr id="24" name="Группа 23"/>
            <p:cNvGrpSpPr/>
            <p:nvPr/>
          </p:nvGrpSpPr>
          <p:grpSpPr>
            <a:xfrm>
              <a:off x="4972514" y="5036772"/>
              <a:ext cx="3090343" cy="1207155"/>
              <a:chOff x="4972514" y="5036772"/>
              <a:chExt cx="3090343" cy="1207155"/>
            </a:xfrm>
          </p:grpSpPr>
          <p:sp>
            <p:nvSpPr>
              <p:cNvPr id="27656" name="WordArt 8"/>
              <p:cNvSpPr>
                <a:spLocks noChangeAspect="1" noChangeArrowheads="1" noChangeShapeType="1" noTextEdit="1"/>
              </p:cNvSpPr>
              <p:nvPr/>
            </p:nvSpPr>
            <p:spPr bwMode="auto">
              <a:xfrm>
                <a:off x="6387929" y="5929546"/>
                <a:ext cx="1674928" cy="196271"/>
              </a:xfrm>
              <a:prstGeom prst="rect">
                <a:avLst/>
              </a:prstGeom>
            </p:spPr>
            <p:txBody>
              <a:bodyPr wrap="none" numCol="1" fromWordArt="1">
                <a:prstTxWarp prst="textPlain">
                  <a:avLst>
                    <a:gd name="adj" fmla="val 50000"/>
                  </a:avLst>
                </a:prstTxWarp>
                <a:scene3d>
                  <a:camera prst="orthographicFront"/>
                  <a:lightRig rig="soft" dir="tl">
                    <a:rot lat="0" lon="0" rev="0"/>
                  </a:lightRig>
                </a:scene3d>
                <a:sp3d contourW="25400" prstMaterial="matte">
                  <a:bevelT w="25400" h="55880" prst="artDeco"/>
                  <a:contourClr>
                    <a:schemeClr val="accent2">
                      <a:tint val="20000"/>
                    </a:schemeClr>
                  </a:contourClr>
                </a:sp3d>
              </a:bodyPr>
              <a:lstStyle/>
              <a:p>
                <a:pPr algn="ctr"/>
                <a:r>
                  <a:rPr lang="ru-RU" sz="2000" b="1" kern="10" spc="50" dirty="0" err="1" smtClean="0">
                    <a:ln w="11430"/>
                    <a:solidFill>
                      <a:srgbClr val="000099"/>
                    </a:soli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  <a:latin typeface="Arial Black" pitchFamily="34" charset="0"/>
                    <a:cs typeface="Arial"/>
                  </a:rPr>
                  <a:t>порация</a:t>
                </a:r>
                <a:endParaRPr lang="ru-RU" sz="2000" b="1" kern="10" spc="50" dirty="0" smtClean="0">
                  <a:ln w="11430"/>
                  <a:solidFill>
                    <a:srgbClr val="000099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 Black" pitchFamily="34" charset="0"/>
                  <a:cs typeface="Arial"/>
                </a:endParaRPr>
              </a:p>
            </p:txBody>
          </p:sp>
          <p:grpSp>
            <p:nvGrpSpPr>
              <p:cNvPr id="23" name="Группа 22"/>
              <p:cNvGrpSpPr/>
              <p:nvPr/>
            </p:nvGrpSpPr>
            <p:grpSpPr>
              <a:xfrm>
                <a:off x="4972514" y="5036772"/>
                <a:ext cx="2695830" cy="1207155"/>
                <a:chOff x="4972514" y="5036772"/>
                <a:chExt cx="2695830" cy="1207155"/>
              </a:xfrm>
            </p:grpSpPr>
            <p:sp>
              <p:nvSpPr>
                <p:cNvPr id="27657" name="WordArt 9"/>
                <p:cNvSpPr>
                  <a:spLocks noChangeAspect="1" noChangeArrowheads="1" noChangeShapeType="1" noTextEdit="1"/>
                </p:cNvSpPr>
                <p:nvPr/>
              </p:nvSpPr>
              <p:spPr bwMode="auto">
                <a:xfrm>
                  <a:off x="5310595" y="5716774"/>
                  <a:ext cx="541643" cy="420333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47454"/>
                    </a:avLst>
                  </a:prstTxWarp>
                  <a:scene3d>
                    <a:camera prst="orthographicFront"/>
                    <a:lightRig rig="soft" dir="tl">
                      <a:rot lat="0" lon="0" rev="0"/>
                    </a:lightRig>
                  </a:scene3d>
                  <a:sp3d contourW="25400" prstMaterial="matte">
                    <a:bevelT w="25400" h="55880" prst="artDeco"/>
                    <a:contourClr>
                      <a:schemeClr val="accent2">
                        <a:tint val="20000"/>
                      </a:schemeClr>
                    </a:contourClr>
                  </a:sp3d>
                </a:bodyPr>
                <a:lstStyle/>
                <a:p>
                  <a:pPr algn="ctr" rtl="0"/>
                  <a:r>
                    <a:rPr lang="ru-RU" sz="3600" b="1" i="1" kern="10" spc="50" dirty="0" smtClean="0">
                      <a:ln w="11430"/>
                      <a:solidFill>
                        <a:srgbClr val="000099"/>
                      </a:solidFill>
                      <a:effectLst>
                        <a:outerShdw blurRad="76200" dist="50800" dir="5400000" algn="tl" rotWithShape="0">
                          <a:srgbClr val="000000">
                            <a:alpha val="65000"/>
                          </a:srgbClr>
                        </a:outerShdw>
                      </a:effectLst>
                      <a:latin typeface="Arial Black"/>
                    </a:rPr>
                    <a:t>К</a:t>
                  </a:r>
                  <a:endParaRPr lang="ru-RU" sz="3600" b="1" i="1" kern="10" spc="50" dirty="0">
                    <a:ln w="11430"/>
                    <a:solidFill>
                      <a:srgbClr val="000099"/>
                    </a:soli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  <a:latin typeface="Arial Black"/>
                  </a:endParaRPr>
                </a:p>
              </p:txBody>
            </p:sp>
            <p:sp>
              <p:nvSpPr>
                <p:cNvPr id="27655" name="WordArt 7"/>
                <p:cNvSpPr>
                  <a:spLocks noChangeAspect="1" noChangeArrowheads="1" noChangeShapeType="1" noTextEdit="1"/>
                </p:cNvSpPr>
                <p:nvPr/>
              </p:nvSpPr>
              <p:spPr bwMode="auto">
                <a:xfrm>
                  <a:off x="5693429" y="5517029"/>
                  <a:ext cx="1974915" cy="194534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  <a:scene3d>
                    <a:camera prst="orthographicFront"/>
                    <a:lightRig rig="soft" dir="tl">
                      <a:rot lat="0" lon="0" rev="0"/>
                    </a:lightRig>
                  </a:scene3d>
                  <a:sp3d contourW="25400" prstMaterial="matte">
                    <a:bevelT w="25400" h="55880" prst="artDeco"/>
                    <a:contourClr>
                      <a:schemeClr val="accent2">
                        <a:tint val="20000"/>
                      </a:schemeClr>
                    </a:contourClr>
                  </a:sp3d>
                </a:bodyPr>
                <a:lstStyle/>
                <a:p>
                  <a:pPr algn="ctr" rtl="0"/>
                  <a:r>
                    <a:rPr lang="ru-RU" sz="2000" b="1" kern="10" spc="50" dirty="0" err="1" smtClean="0">
                      <a:ln w="11430"/>
                      <a:solidFill>
                        <a:srgbClr val="000099"/>
                      </a:solidFill>
                      <a:effectLst>
                        <a:outerShdw blurRad="76200" dist="50800" dir="5400000" algn="tl" rotWithShape="0">
                          <a:srgbClr val="000000">
                            <a:alpha val="65000"/>
                          </a:srgbClr>
                        </a:outerShdw>
                      </a:effectLst>
                      <a:latin typeface="Arial Black" pitchFamily="34" charset="0"/>
                      <a:cs typeface="Arial"/>
                    </a:rPr>
                    <a:t>нженерная</a:t>
                  </a:r>
                  <a:endParaRPr lang="ru-RU" sz="2000" b="1" kern="10" spc="50" dirty="0">
                    <a:ln w="11430"/>
                    <a:solidFill>
                      <a:srgbClr val="000099"/>
                    </a:soli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  <a:latin typeface="Arial Black" pitchFamily="34" charset="0"/>
                    <a:cs typeface="Arial"/>
                  </a:endParaRPr>
                </a:p>
              </p:txBody>
            </p:sp>
            <p:sp>
              <p:nvSpPr>
                <p:cNvPr id="27654" name="WordArt 6"/>
                <p:cNvSpPr>
                  <a:spLocks noChangeAspect="1" noChangeArrowheads="1" noChangeShapeType="1" noTextEdit="1"/>
                </p:cNvSpPr>
                <p:nvPr/>
              </p:nvSpPr>
              <p:spPr bwMode="auto">
                <a:xfrm>
                  <a:off x="5133222" y="5357233"/>
                  <a:ext cx="541643" cy="417728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  <a:scene3d>
                    <a:camera prst="orthographicFront"/>
                    <a:lightRig rig="soft" dir="tl">
                      <a:rot lat="0" lon="0" rev="0"/>
                    </a:lightRig>
                  </a:scene3d>
                  <a:sp3d contourW="25400" prstMaterial="matte">
                    <a:bevelT w="25400" h="55880" prst="artDeco"/>
                    <a:contourClr>
                      <a:schemeClr val="accent2">
                        <a:tint val="20000"/>
                      </a:schemeClr>
                    </a:contourClr>
                  </a:sp3d>
                </a:bodyPr>
                <a:lstStyle/>
                <a:p>
                  <a:pPr algn="ctr" rtl="0"/>
                  <a:r>
                    <a:rPr lang="ru-RU" sz="3600" b="1" i="1" kern="10" spc="50" dirty="0" smtClean="0">
                      <a:ln w="11430"/>
                      <a:solidFill>
                        <a:srgbClr val="000099"/>
                      </a:solidFill>
                      <a:effectLst>
                        <a:outerShdw blurRad="76200" dist="50800" dir="5400000" algn="tl" rotWithShape="0">
                          <a:srgbClr val="000000">
                            <a:alpha val="65000"/>
                          </a:srgbClr>
                        </a:outerShdw>
                      </a:effectLst>
                      <a:latin typeface="Arial Black"/>
                    </a:rPr>
                    <a:t>И</a:t>
                  </a:r>
                  <a:endParaRPr lang="ru-RU" sz="3600" b="1" i="1" kern="10" spc="50" dirty="0">
                    <a:ln w="11430"/>
                    <a:solidFill>
                      <a:srgbClr val="000099"/>
                    </a:soli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  <a:latin typeface="Arial Black"/>
                  </a:endParaRPr>
                </a:p>
              </p:txBody>
            </p:sp>
            <p:sp>
              <p:nvSpPr>
                <p:cNvPr id="27653" name="WordArt 5"/>
                <p:cNvSpPr>
                  <a:spLocks noChangeAspect="1" noChangeArrowheads="1" noChangeShapeType="1" noTextEdit="1"/>
                </p:cNvSpPr>
                <p:nvPr/>
              </p:nvSpPr>
              <p:spPr bwMode="auto">
                <a:xfrm>
                  <a:off x="5508104" y="5122971"/>
                  <a:ext cx="921702" cy="178238"/>
                </a:xfrm>
                <a:prstGeom prst="rect">
                  <a:avLst/>
                </a:prstGeom>
              </p:spPr>
              <p:txBody>
                <a:bodyPr wrap="none" numCol="1" fromWordArt="1">
                  <a:prstTxWarp prst="textPlain">
                    <a:avLst>
                      <a:gd name="adj" fmla="val 50000"/>
                    </a:avLst>
                  </a:prstTxWarp>
                  <a:scene3d>
                    <a:camera prst="orthographicFront"/>
                    <a:lightRig rig="soft" dir="tl">
                      <a:rot lat="0" lon="0" rev="0"/>
                    </a:lightRig>
                  </a:scene3d>
                  <a:sp3d contourW="25400" prstMaterial="matte">
                    <a:bevelT w="25400" h="55880" prst="artDeco"/>
                    <a:contourClr>
                      <a:schemeClr val="accent2">
                        <a:tint val="20000"/>
                      </a:schemeClr>
                    </a:contourClr>
                  </a:sp3d>
                </a:bodyPr>
                <a:lstStyle/>
                <a:p>
                  <a:pPr algn="ctr"/>
                  <a:r>
                    <a:rPr lang="ru-RU" sz="2000" b="1" kern="10" spc="50" dirty="0" err="1" smtClean="0">
                      <a:ln w="11430"/>
                      <a:solidFill>
                        <a:srgbClr val="000099"/>
                      </a:solidFill>
                      <a:effectLst>
                        <a:outerShdw blurRad="76200" dist="50800" dir="5400000" algn="tl" rotWithShape="0">
                          <a:srgbClr val="000000">
                            <a:alpha val="65000"/>
                          </a:srgbClr>
                        </a:outerShdw>
                      </a:effectLst>
                      <a:latin typeface="Arial Black" pitchFamily="34" charset="0"/>
                      <a:cs typeface="Arial"/>
                    </a:rPr>
                    <a:t>оенно</a:t>
                  </a:r>
                  <a:r>
                    <a:rPr lang="ru-RU" sz="2000" b="1" kern="10" spc="50" dirty="0" smtClean="0">
                      <a:ln w="11430"/>
                      <a:solidFill>
                        <a:srgbClr val="000099"/>
                      </a:solidFill>
                      <a:effectLst>
                        <a:outerShdw blurRad="76200" dist="50800" dir="5400000" algn="tl" rotWithShape="0">
                          <a:srgbClr val="000000">
                            <a:alpha val="65000"/>
                          </a:srgbClr>
                        </a:outerShdw>
                      </a:effectLst>
                      <a:latin typeface="Arial Black" pitchFamily="34" charset="0"/>
                      <a:cs typeface="Arial"/>
                    </a:rPr>
                    <a:t>-</a:t>
                  </a:r>
                </a:p>
              </p:txBody>
            </p:sp>
            <p:sp>
              <p:nvSpPr>
                <p:cNvPr id="27652" name="WordArt 4"/>
                <p:cNvSpPr>
                  <a:spLocks noChangeAspect="1" noChangeArrowheads="1" noChangeShapeType="1" noTextEdit="1"/>
                </p:cNvSpPr>
                <p:nvPr/>
              </p:nvSpPr>
              <p:spPr bwMode="auto">
                <a:xfrm>
                  <a:off x="4972514" y="5036772"/>
                  <a:ext cx="470218" cy="39949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  <a:scene3d>
                    <a:camera prst="orthographicFront"/>
                    <a:lightRig rig="soft" dir="tl">
                      <a:rot lat="0" lon="0" rev="0"/>
                    </a:lightRig>
                  </a:scene3d>
                  <a:sp3d contourW="25400" prstMaterial="matte">
                    <a:bevelT w="25400" h="55880" prst="artDeco"/>
                    <a:contourClr>
                      <a:schemeClr val="accent2">
                        <a:tint val="20000"/>
                      </a:schemeClr>
                    </a:contourClr>
                  </a:sp3d>
                </a:bodyPr>
                <a:lstStyle/>
                <a:p>
                  <a:pPr algn="ctr" rtl="0"/>
                  <a:r>
                    <a:rPr lang="ru-RU" sz="3600" b="1" i="1" kern="10" spc="50" dirty="0" smtClean="0">
                      <a:ln w="11430"/>
                      <a:solidFill>
                        <a:srgbClr val="000099"/>
                      </a:solidFill>
                      <a:effectLst>
                        <a:outerShdw blurRad="76200" dist="50800" dir="5400000" algn="tl" rotWithShape="0">
                          <a:srgbClr val="000000">
                            <a:alpha val="65000"/>
                          </a:srgbClr>
                        </a:outerShdw>
                      </a:effectLst>
                      <a:latin typeface="Arial Black"/>
                    </a:rPr>
                    <a:t>В</a:t>
                  </a:r>
                  <a:endParaRPr lang="ru-RU" sz="3600" b="1" i="1" kern="10" spc="50" dirty="0">
                    <a:ln w="11430"/>
                    <a:solidFill>
                      <a:srgbClr val="000099"/>
                    </a:soli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  <a:latin typeface="Arial Black"/>
                  </a:endParaRPr>
                </a:p>
              </p:txBody>
            </p:sp>
            <p:sp>
              <p:nvSpPr>
                <p:cNvPr id="27651" name="WordArt 3"/>
                <p:cNvSpPr>
                  <a:spLocks noChangeAspect="1" noChangeArrowheads="1" noChangeShapeType="1" noTextEdit="1"/>
                </p:cNvSpPr>
                <p:nvPr/>
              </p:nvSpPr>
              <p:spPr bwMode="auto">
                <a:xfrm>
                  <a:off x="5696293" y="5857464"/>
                  <a:ext cx="648781" cy="386463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47278"/>
                    </a:avLst>
                  </a:prstTxWarp>
                  <a:scene3d>
                    <a:camera prst="orthographicFront"/>
                    <a:lightRig rig="soft" dir="tl">
                      <a:rot lat="0" lon="0" rev="0"/>
                    </a:lightRig>
                  </a:scene3d>
                  <a:sp3d contourW="25400" prstMaterial="matte">
                    <a:bevelT w="25400" h="55880" prst="artDeco"/>
                    <a:contourClr>
                      <a:schemeClr val="accent2">
                        <a:tint val="20000"/>
                      </a:schemeClr>
                    </a:contourClr>
                  </a:sp3d>
                </a:bodyPr>
                <a:lstStyle/>
                <a:p>
                  <a:pPr algn="ctr" rtl="0"/>
                  <a:r>
                    <a:rPr lang="ru-RU" sz="2400" b="1" i="1" kern="10" spc="50" dirty="0" smtClean="0">
                      <a:ln w="11430"/>
                      <a:solidFill>
                        <a:srgbClr val="000099"/>
                      </a:solidFill>
                      <a:effectLst>
                        <a:outerShdw blurRad="76200" dist="50800" dir="5400000" algn="tl" rotWithShape="0">
                          <a:srgbClr val="000000">
                            <a:alpha val="65000"/>
                          </a:srgbClr>
                        </a:outerShdw>
                      </a:effectLst>
                      <a:latin typeface="Arial Black"/>
                    </a:rPr>
                    <a:t>ор</a:t>
                  </a:r>
                  <a:endParaRPr lang="ru-RU" sz="2400" b="1" i="1" kern="10" spc="50" dirty="0">
                    <a:ln w="11430"/>
                    <a:solidFill>
                      <a:srgbClr val="000099"/>
                    </a:soli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  <a:latin typeface="Arial Black"/>
                  </a:endParaRPr>
                </a:p>
              </p:txBody>
            </p:sp>
          </p:grpSp>
        </p:grpSp>
      </p:grpSp>
      <p:sp>
        <p:nvSpPr>
          <p:cNvPr id="37" name="TextBox 36"/>
          <p:cNvSpPr txBox="1"/>
          <p:nvPr/>
        </p:nvSpPr>
        <p:spPr>
          <a:xfrm>
            <a:off x="4644008" y="2564904"/>
            <a:ext cx="4320480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400" b="1" dirty="0" smtClean="0">
                <a:latin typeface="Arial Narrow" pitchFamily="34" charset="0"/>
              </a:rPr>
              <a:t>Организация-монитор мероприятий 1.2, 1.3, 1.4</a:t>
            </a:r>
          </a:p>
          <a:p>
            <a:pPr algn="ctr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000" b="1" dirty="0" smtClean="0">
                <a:latin typeface="Arial Narrow" pitchFamily="34" charset="0"/>
              </a:rPr>
              <a:t>приоритетное направление </a:t>
            </a:r>
          </a:p>
          <a:p>
            <a:pPr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000" b="1" dirty="0" smtClean="0">
                <a:solidFill>
                  <a:srgbClr val="990033"/>
                </a:solidFill>
                <a:latin typeface="Arial Narrow" pitchFamily="34" charset="0"/>
              </a:rPr>
              <a:t>«Транспортные и космические системы»</a:t>
            </a:r>
            <a:endParaRPr lang="ru-RU" sz="2000" b="1" dirty="0">
              <a:solidFill>
                <a:srgbClr val="990033"/>
              </a:solidFill>
              <a:latin typeface="Arial Narrow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5536" y="5733256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ОАО «ВОЕННО-ИНЖЕНЕРНАЯ КОРПОРАЦИЯ»</a:t>
            </a:r>
          </a:p>
          <a:p>
            <a:pPr algn="ctr"/>
            <a:r>
              <a:rPr lang="ru-RU" b="1" dirty="0" smtClean="0"/>
              <a:t>(495) 543-36-76, 543-36-77, </a:t>
            </a:r>
            <a:r>
              <a:rPr lang="en-US" b="1" dirty="0" smtClean="0"/>
              <a:t>vikor.tks@yandex.ru</a:t>
            </a:r>
            <a:endParaRPr lang="ru-RU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7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5000">
              <a:schemeClr val="accent1">
                <a:tint val="44500"/>
                <a:satMod val="160000"/>
                <a:alpha val="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 38"/>
          <p:cNvSpPr/>
          <p:nvPr/>
        </p:nvSpPr>
        <p:spPr>
          <a:xfrm flipH="1">
            <a:off x="6696744" y="1052736"/>
            <a:ext cx="2123728" cy="1944216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100000">
                <a:schemeClr val="bg1"/>
              </a:gs>
              <a:gs pos="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 flipH="1">
            <a:off x="2088232" y="1052736"/>
            <a:ext cx="4608512" cy="1944216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100000">
                <a:schemeClr val="bg1"/>
              </a:gs>
              <a:gs pos="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 flipH="1">
            <a:off x="360040" y="1052736"/>
            <a:ext cx="1728192" cy="1944216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100000">
                <a:schemeClr val="bg1"/>
              </a:gs>
              <a:gs pos="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79512" y="404664"/>
            <a:ext cx="87129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Место ПНИЭР в жизненном цикле продукции </a:t>
            </a:r>
            <a:endParaRPr lang="ru-R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864096" y="1484784"/>
            <a:ext cx="941283" cy="5232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sz="2800" b="1" dirty="0" err="1" smtClean="0"/>
              <a:t>НИР</a:t>
            </a:r>
            <a:endParaRPr lang="ru-RU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520280" y="1484784"/>
            <a:ext cx="1454244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990000"/>
                </a:solidFill>
              </a:rPr>
              <a:t>ПНИЭР</a:t>
            </a:r>
            <a:endParaRPr lang="ru-RU" sz="2800" b="1" dirty="0">
              <a:solidFill>
                <a:srgbClr val="99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80520" y="1484784"/>
            <a:ext cx="1758815" cy="5232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ОКР/</a:t>
            </a:r>
            <a:r>
              <a:rPr lang="ru-RU" sz="2800" b="1" dirty="0" err="1" smtClean="0"/>
              <a:t>ОТР</a:t>
            </a:r>
            <a:endParaRPr lang="ru-RU" sz="2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200800" y="1484784"/>
            <a:ext cx="958917" cy="5232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sz="2800" b="1" dirty="0" err="1" smtClean="0"/>
              <a:t>ППП</a:t>
            </a:r>
            <a:endParaRPr lang="ru-RU" sz="2800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763688" y="3193812"/>
            <a:ext cx="56166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990000"/>
                </a:solidFill>
              </a:rPr>
              <a:t>Федеральный закон от 23.08.1996 №127-ФЗ </a:t>
            </a:r>
          </a:p>
          <a:p>
            <a:pPr algn="ctr"/>
            <a:r>
              <a:rPr lang="ru-RU" sz="1400" b="1" dirty="0" smtClean="0">
                <a:solidFill>
                  <a:srgbClr val="990000"/>
                </a:solidFill>
              </a:rPr>
              <a:t>"О науке и государственной научно-технической политике"</a:t>
            </a:r>
            <a:endParaRPr lang="ru-RU" sz="1400" b="1" dirty="0">
              <a:solidFill>
                <a:srgbClr val="99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23528" y="3735035"/>
            <a:ext cx="8568952" cy="492443"/>
          </a:xfrm>
          <a:prstGeom prst="rect">
            <a:avLst/>
          </a:prstGeom>
          <a:ln w="3175"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1300" b="1" dirty="0" smtClean="0"/>
              <a:t>Прикладные научные исследования - </a:t>
            </a:r>
            <a:r>
              <a:rPr lang="ru-RU" sz="1300" b="1" dirty="0" err="1" smtClean="0"/>
              <a:t>исследования</a:t>
            </a:r>
            <a:r>
              <a:rPr lang="ru-RU" sz="1300" b="1" dirty="0" smtClean="0"/>
              <a:t>, направленные преимущественно на применение новых знаний для достижения практических целей и решения конкретных задач</a:t>
            </a:r>
            <a:endParaRPr lang="ru-RU" sz="13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323528" y="4192632"/>
            <a:ext cx="8568952" cy="892552"/>
          </a:xfrm>
          <a:prstGeom prst="rect">
            <a:avLst/>
          </a:prstGeom>
          <a:ln w="3175"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1300" b="1" dirty="0" smtClean="0"/>
              <a:t>Экспериментальные разработки - деятельность, которая основана на знаниях, приобретенных в результате проведения научных исследований или на основе практического опыта, и направлена на … создание новых материалов, продуктов, процессов, устройств, … систем или методов и их дальнейшее совершенствование.</a:t>
            </a:r>
            <a:endParaRPr lang="ru-RU" sz="1300" b="1" dirty="0"/>
          </a:p>
        </p:txBody>
      </p:sp>
      <p:sp>
        <p:nvSpPr>
          <p:cNvPr id="20" name="Стрелка вправо 19"/>
          <p:cNvSpPr/>
          <p:nvPr/>
        </p:nvSpPr>
        <p:spPr>
          <a:xfrm>
            <a:off x="1872208" y="1556792"/>
            <a:ext cx="611992" cy="360000"/>
          </a:xfrm>
          <a:prstGeom prst="rightArrow">
            <a:avLst>
              <a:gd name="adj1" fmla="val 50000"/>
              <a:gd name="adj2" fmla="val 85104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4032448" y="1556792"/>
            <a:ext cx="611992" cy="360000"/>
          </a:xfrm>
          <a:prstGeom prst="rightArrow">
            <a:avLst>
              <a:gd name="adj1" fmla="val 50000"/>
              <a:gd name="adj2" fmla="val 85104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6516800" y="1556792"/>
            <a:ext cx="611992" cy="360000"/>
          </a:xfrm>
          <a:prstGeom prst="rightArrow">
            <a:avLst>
              <a:gd name="adj1" fmla="val 50000"/>
              <a:gd name="adj2" fmla="val 85104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360040" y="2276872"/>
            <a:ext cx="1512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b="1" dirty="0" smtClean="0">
                <a:solidFill>
                  <a:srgbClr val="002060"/>
                </a:solidFill>
              </a:rPr>
              <a:t>обоснование разработки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59832" y="2370366"/>
            <a:ext cx="2520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b="1" dirty="0" smtClean="0">
                <a:solidFill>
                  <a:srgbClr val="002060"/>
                </a:solidFill>
              </a:rPr>
              <a:t>выполнение разработки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128792" y="2276872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внедрение разработки</a:t>
            </a:r>
            <a:endParaRPr lang="ru-RU" sz="1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8" grpId="0" animBg="1"/>
      <p:bldP spid="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411760" y="5018533"/>
            <a:ext cx="5904656" cy="114677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tIns="360000" bIns="28800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Наличие или создание устойчивых связей с Индустриальным партнёром, в т.ч. в </a:t>
            </a:r>
            <a:r>
              <a:rPr lang="ru-RU" sz="1600" b="1" dirty="0" err="1" smtClean="0">
                <a:solidFill>
                  <a:schemeClr val="tx2">
                    <a:lumMod val="50000"/>
                  </a:schemeClr>
                </a:solidFill>
              </a:rPr>
              <a:t>ОПФ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051720" y="3938413"/>
            <a:ext cx="5904656" cy="114677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tIns="360000" bIns="28800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Наличие конкретных потребителей результатов ПНИЭР (Индустриальный партнёр)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691680" y="2365851"/>
            <a:ext cx="5904656" cy="16392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tIns="360000" bIns="28800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Развитие имеющихся </a:t>
            </a:r>
            <a:r>
              <a:rPr lang="ru-RU" sz="1600" b="1" dirty="0" err="1" smtClean="0">
                <a:solidFill>
                  <a:schemeClr val="tx2">
                    <a:lumMod val="50000"/>
                  </a:schemeClr>
                </a:solidFill>
              </a:rPr>
              <a:t>НТЗ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 по созданию инновационной продукции и технологий до стадии готовности к практическому применению (внедрению) и последующей коммерциализации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1196752"/>
            <a:ext cx="5904656" cy="121123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tIns="180000" bIns="28800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Соответствие приоритетам научно-технологического развития РФ (</a:t>
            </a:r>
            <a:r>
              <a:rPr lang="ru-RU" sz="1600" b="1" dirty="0" smtClean="0">
                <a:solidFill>
                  <a:srgbClr val="990000"/>
                </a:solidFill>
              </a:rPr>
              <a:t>Стратегия научно-технологического развития РФ. 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Указ Президента РФ от 01.12 2016 г. №642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404664"/>
            <a:ext cx="87129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Требования к проектам, представляемым на конкурс</a:t>
            </a:r>
            <a:endParaRPr lang="ru-RU" b="1" dirty="0"/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5000">
              <a:schemeClr val="accent1">
                <a:tint val="44500"/>
                <a:satMod val="160000"/>
                <a:alpha val="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 flipH="1">
            <a:off x="179512" y="836712"/>
            <a:ext cx="1512168" cy="5544616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100000">
                <a:schemeClr val="bg1"/>
              </a:gs>
              <a:gs pos="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180000" rtlCol="0" anchor="t" anchorCtr="0"/>
          <a:lstStyle/>
          <a:p>
            <a:pPr algn="ctr"/>
            <a:r>
              <a:rPr lang="ru-RU" sz="1400" b="1" dirty="0" smtClean="0">
                <a:solidFill>
                  <a:srgbClr val="990033"/>
                </a:solidFill>
                <a:latin typeface="Arial Narrow" pitchFamily="34" charset="0"/>
                <a:cs typeface="Arial" pitchFamily="34" charset="0"/>
              </a:rPr>
              <a:t>Определение требуемого уровня разработок</a:t>
            </a: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endParaRPr lang="ru-RU" sz="1100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ru-RU" sz="1200" b="1" dirty="0" smtClean="0">
              <a:solidFill>
                <a:schemeClr val="tx1"/>
              </a:solidFill>
              <a:latin typeface="Arial Narrow" pitchFamily="34" charset="0"/>
              <a:cs typeface="Arial" pitchFamily="34" charset="0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Аналитический обзор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Патентные исследования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Разработка  специальных  требований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Обоснование направлений исследований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и др.</a:t>
            </a:r>
            <a:endParaRPr lang="ru-RU" sz="1200" b="1" dirty="0">
              <a:solidFill>
                <a:schemeClr val="tx1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 flipH="1">
            <a:off x="1691680" y="836712"/>
            <a:ext cx="1656184" cy="5544616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100000">
                <a:schemeClr val="bg1"/>
              </a:gs>
              <a:gs pos="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t" anchorCtr="0"/>
          <a:lstStyle/>
          <a:p>
            <a:pPr algn="ctr"/>
            <a:r>
              <a:rPr lang="ru-RU" sz="1400" b="1" dirty="0" smtClean="0">
                <a:solidFill>
                  <a:srgbClr val="990033"/>
                </a:solidFill>
                <a:latin typeface="Arial Narrow" pitchFamily="34" charset="0"/>
                <a:cs typeface="Arial" pitchFamily="34" charset="0"/>
              </a:rPr>
              <a:t>Расчеты, оценки,  обоснования и исследования в обеспечение разработок</a:t>
            </a: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Разработка методов/ способов/ моделей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Математическое           и компьютерное моделирование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Численные исследования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Вычислительные эксперименты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Предварительные экспериментальные проверки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и др.</a:t>
            </a:r>
          </a:p>
        </p:txBody>
      </p:sp>
      <p:sp>
        <p:nvSpPr>
          <p:cNvPr id="5" name="Прямоугольник 4"/>
          <p:cNvSpPr/>
          <p:nvPr/>
        </p:nvSpPr>
        <p:spPr>
          <a:xfrm flipH="1">
            <a:off x="3347864" y="836712"/>
            <a:ext cx="1368152" cy="5544616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100000">
                <a:schemeClr val="bg1"/>
              </a:gs>
              <a:gs pos="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80000" rIns="36000" rtlCol="0" anchor="t" anchorCtr="0"/>
          <a:lstStyle/>
          <a:p>
            <a:pPr algn="ctr"/>
            <a:r>
              <a:rPr lang="ru-RU" sz="1400" b="1" dirty="0" smtClean="0">
                <a:solidFill>
                  <a:srgbClr val="990033"/>
                </a:solidFill>
                <a:latin typeface="Arial Narrow" pitchFamily="34" charset="0"/>
                <a:cs typeface="Arial" pitchFamily="34" charset="0"/>
              </a:rPr>
              <a:t>Собственно разработки и изготовление</a:t>
            </a: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endParaRPr lang="ru-RU" sz="1200" b="1" dirty="0" smtClean="0">
              <a:solidFill>
                <a:schemeClr val="tx1"/>
              </a:solidFill>
              <a:latin typeface="Arial Narrow" pitchFamily="34" charset="0"/>
              <a:cs typeface="Arial" pitchFamily="34" charset="0"/>
            </a:endParaRP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Макеты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Тестовые, лабораторные, экспериментальные образцы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Стенды и экспериментальное оборудование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и др.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endParaRPr lang="ru-RU" sz="12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flipH="1">
            <a:off x="4716016" y="836712"/>
            <a:ext cx="1656184" cy="5544616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100000">
                <a:schemeClr val="bg1"/>
              </a:gs>
              <a:gs pos="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80000" rIns="36000" rtlCol="0" anchor="t" anchorCtr="0"/>
          <a:lstStyle/>
          <a:p>
            <a:pPr algn="ctr"/>
            <a:r>
              <a:rPr lang="ru-RU" sz="1400" b="1" dirty="0" smtClean="0">
                <a:solidFill>
                  <a:srgbClr val="990033"/>
                </a:solidFill>
                <a:latin typeface="Arial Narrow" pitchFamily="34" charset="0"/>
                <a:cs typeface="Arial" pitchFamily="34" charset="0"/>
              </a:rPr>
              <a:t>Исследования, испытания, контрольные проверки</a:t>
            </a: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endParaRPr lang="ru-RU" sz="1200" b="1" dirty="0" smtClean="0">
              <a:solidFill>
                <a:schemeClr val="tx1"/>
              </a:solidFill>
              <a:latin typeface="Arial Narrow" pitchFamily="34" charset="0"/>
              <a:cs typeface="Arial" pitchFamily="34" charset="0"/>
            </a:endParaRP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endParaRPr lang="ru-RU" sz="1200" b="1" dirty="0" smtClean="0">
              <a:solidFill>
                <a:schemeClr val="tx1"/>
              </a:solidFill>
              <a:latin typeface="Arial Narrow" pitchFamily="34" charset="0"/>
              <a:cs typeface="Arial" pitchFamily="34" charset="0"/>
            </a:endParaRP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Программы и методики экспериментальных исследований/ исследовательских  испытаний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Проведение исследований/ испытаний/отработок режимов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Доработки по результатам исследований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и др.</a:t>
            </a:r>
          </a:p>
          <a:p>
            <a:pPr algn="ctr"/>
            <a:endParaRPr lang="ru-RU" sz="12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flipH="1">
            <a:off x="7740352" y="836712"/>
            <a:ext cx="1224136" cy="5544616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100000">
                <a:schemeClr val="bg1"/>
              </a:gs>
              <a:gs pos="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t" anchorCtr="0"/>
          <a:lstStyle/>
          <a:p>
            <a:pPr algn="ctr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  <a:cs typeface="Arial" pitchFamily="34" charset="0"/>
              </a:rPr>
              <a:t>Подведение итогов ПНИЭР</a:t>
            </a: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endParaRPr lang="ru-RU" sz="1200" b="1" dirty="0" smtClean="0">
              <a:solidFill>
                <a:schemeClr val="tx1"/>
              </a:solidFill>
              <a:latin typeface="Arial Narrow" pitchFamily="34" charset="0"/>
              <a:cs typeface="Arial" pitchFamily="34" charset="0"/>
            </a:endParaRP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endParaRPr lang="ru-RU" sz="1200" b="1" dirty="0" smtClean="0">
              <a:solidFill>
                <a:schemeClr val="tx1"/>
              </a:solidFill>
              <a:latin typeface="Arial Narrow" pitchFamily="34" charset="0"/>
              <a:cs typeface="Arial" pitchFamily="34" charset="0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ru-RU" sz="1200" b="1" dirty="0" smtClean="0">
              <a:solidFill>
                <a:schemeClr val="tx1"/>
              </a:solidFill>
              <a:latin typeface="Arial Narrow" pitchFamily="34" charset="0"/>
              <a:cs typeface="Arial" pitchFamily="34" charset="0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Оценка результатов ПНИЭР в сравнении с современным Н-Т уровнем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Технико-экономические оценки результатов ПНИЭР 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и др.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endParaRPr lang="ru-RU" sz="12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 flipH="1">
            <a:off x="6372200" y="836712"/>
            <a:ext cx="1368152" cy="5544616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100000">
                <a:schemeClr val="bg1"/>
              </a:gs>
              <a:gs pos="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t" anchorCtr="0"/>
          <a:lstStyle/>
          <a:p>
            <a:pPr algn="ctr"/>
            <a:r>
              <a:rPr lang="ru-RU" sz="1400" b="1" dirty="0" smtClean="0">
                <a:solidFill>
                  <a:srgbClr val="990033"/>
                </a:solidFill>
                <a:latin typeface="Arial Narrow" pitchFamily="34" charset="0"/>
                <a:cs typeface="Arial" pitchFamily="34" charset="0"/>
              </a:rPr>
              <a:t>Предложения     по внедрению (освоению) объектов разработок</a:t>
            </a: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ru-RU" sz="1200" b="1" dirty="0" smtClean="0">
              <a:solidFill>
                <a:schemeClr val="tx1"/>
              </a:solidFill>
              <a:latin typeface="Arial Narrow" pitchFamily="34" charset="0"/>
              <a:cs typeface="Arial" pitchFamily="34" charset="0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Предложения и рекомендации Индустриальному партнёру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Проекты ТЗ на ОКР (</a:t>
            </a:r>
            <a:r>
              <a:rPr lang="ru-RU" sz="1200" b="1" dirty="0" err="1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ОТР</a:t>
            </a: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)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Технические предложения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Проекты стандартов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ru-RU" sz="12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и др.</a:t>
            </a:r>
          </a:p>
          <a:p>
            <a:pPr algn="ctr"/>
            <a:endParaRPr lang="ru-RU" sz="12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332656"/>
            <a:ext cx="8568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Рекомендуемая процедура «проектирования» проекта</a:t>
            </a:r>
          </a:p>
        </p:txBody>
      </p:sp>
      <p:sp>
        <p:nvSpPr>
          <p:cNvPr id="16" name="Выноска со стрелкой вправо 15"/>
          <p:cNvSpPr/>
          <p:nvPr/>
        </p:nvSpPr>
        <p:spPr>
          <a:xfrm>
            <a:off x="2339752" y="2442592"/>
            <a:ext cx="1584176" cy="91440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0366"/>
            </a:avLst>
          </a:prstGeom>
          <a:gradFill flip="none" rotWithShape="1">
            <a:gsLst>
              <a:gs pos="100000">
                <a:schemeClr val="bg1"/>
              </a:gs>
              <a:gs pos="100000">
                <a:schemeClr val="bg1"/>
              </a:gs>
              <a:gs pos="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Исходные данные для выполнения разработок</a:t>
            </a:r>
            <a:endParaRPr lang="ru-RU" sz="1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Выноска со стрелкой вправо 14"/>
          <p:cNvSpPr/>
          <p:nvPr/>
        </p:nvSpPr>
        <p:spPr>
          <a:xfrm>
            <a:off x="611560" y="2442592"/>
            <a:ext cx="1656184" cy="91440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9185"/>
            </a:avLst>
          </a:prstGeom>
          <a:gradFill flip="none" rotWithShape="1">
            <a:gsLst>
              <a:gs pos="100000">
                <a:schemeClr val="bg1"/>
              </a:gs>
              <a:gs pos="100000">
                <a:schemeClr val="bg1"/>
              </a:gs>
              <a:gs pos="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«Стартовые» условия выполнения ПНИЭР</a:t>
            </a:r>
            <a:endParaRPr lang="ru-RU" sz="1200" dirty="0"/>
          </a:p>
        </p:txBody>
      </p:sp>
      <p:sp>
        <p:nvSpPr>
          <p:cNvPr id="17" name="Выноска со стрелкой вправо 16"/>
          <p:cNvSpPr/>
          <p:nvPr/>
        </p:nvSpPr>
        <p:spPr>
          <a:xfrm>
            <a:off x="4067944" y="2442592"/>
            <a:ext cx="1584176" cy="91440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0366"/>
            </a:avLst>
          </a:prstGeom>
          <a:gradFill flip="none" rotWithShape="1">
            <a:gsLst>
              <a:gs pos="100000">
                <a:schemeClr val="bg1"/>
              </a:gs>
              <a:gs pos="100000">
                <a:schemeClr val="bg1"/>
              </a:gs>
              <a:gs pos="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Объекты и средства  исследований</a:t>
            </a:r>
            <a:endParaRPr lang="ru-RU" sz="1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Выноска со стрелкой вправо 17"/>
          <p:cNvSpPr/>
          <p:nvPr/>
        </p:nvSpPr>
        <p:spPr>
          <a:xfrm>
            <a:off x="5724128" y="2442592"/>
            <a:ext cx="1584176" cy="91440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0366"/>
            </a:avLst>
          </a:prstGeom>
          <a:gradFill flip="none" rotWithShape="1">
            <a:gsLst>
              <a:gs pos="100000">
                <a:schemeClr val="bg1"/>
              </a:gs>
              <a:gs pos="100000">
                <a:schemeClr val="bg1"/>
              </a:gs>
              <a:gs pos="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Объекты внедрения (применения, освоения)</a:t>
            </a:r>
            <a:endParaRPr lang="ru-RU" sz="1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5000">
              <a:schemeClr val="accent1">
                <a:tint val="44500"/>
                <a:satMod val="160000"/>
                <a:alpha val="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251520" y="260648"/>
            <a:ext cx="8568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Рекомендуемый алгоритм отработки ТЗ</a:t>
            </a:r>
          </a:p>
        </p:txBody>
      </p:sp>
      <p:pic>
        <p:nvPicPr>
          <p:cNvPr id="16" name="Рисунок 15" descr="ТЗ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836712"/>
            <a:ext cx="5112568" cy="43924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" name="TextBox 21"/>
          <p:cNvSpPr txBox="1"/>
          <p:nvPr/>
        </p:nvSpPr>
        <p:spPr>
          <a:xfrm>
            <a:off x="2051720" y="5445224"/>
            <a:ext cx="1080120" cy="1107996"/>
          </a:xfrm>
          <a:prstGeom prst="rect">
            <a:avLst/>
          </a:prstGeom>
          <a:noFill/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Назначение проекта и ожидаемый эффект (</a:t>
            </a:r>
            <a:r>
              <a:rPr lang="ru-RU" sz="1100" b="1" i="1" dirty="0" smtClean="0">
                <a:solidFill>
                  <a:srgbClr val="990000"/>
                </a:solidFill>
              </a:rPr>
              <a:t>что и для чего</a:t>
            </a:r>
            <a:r>
              <a:rPr lang="ru-RU" sz="1100" b="1" dirty="0" smtClean="0"/>
              <a:t>)</a:t>
            </a:r>
            <a:endParaRPr lang="ru-RU" sz="11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467544" y="5373216"/>
            <a:ext cx="158417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Результаты:</a:t>
            </a:r>
          </a:p>
          <a:p>
            <a:r>
              <a:rPr lang="ru-RU" sz="1100" b="1" dirty="0" smtClean="0"/>
              <a:t>2.1 </a:t>
            </a:r>
            <a:r>
              <a:rPr lang="ru-RU" sz="1100" b="1" i="1" dirty="0" smtClean="0">
                <a:solidFill>
                  <a:srgbClr val="990000"/>
                </a:solidFill>
              </a:rPr>
              <a:t>Отражаемые в отчете о ПНИЭР</a:t>
            </a:r>
          </a:p>
          <a:p>
            <a:r>
              <a:rPr lang="ru-RU" sz="1100" b="1" dirty="0" smtClean="0"/>
              <a:t>2.2 …  </a:t>
            </a:r>
            <a:r>
              <a:rPr lang="ru-RU" sz="1100" b="1" i="1" dirty="0" smtClean="0">
                <a:solidFill>
                  <a:srgbClr val="990000"/>
                </a:solidFill>
              </a:rPr>
              <a:t>Объекты разработок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99992" y="5445224"/>
            <a:ext cx="20162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Пометить работы за ВБС: </a:t>
            </a:r>
            <a:r>
              <a:rPr lang="ru-RU" sz="1100" b="1" i="1" dirty="0" smtClean="0">
                <a:solidFill>
                  <a:srgbClr val="990000"/>
                </a:solidFill>
              </a:rPr>
              <a:t>(выполняется за ВБС)</a:t>
            </a:r>
            <a:endParaRPr lang="ru-RU" sz="1100" b="1" i="1" dirty="0">
              <a:solidFill>
                <a:srgbClr val="99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31841" y="5445224"/>
            <a:ext cx="15121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/>
              <a:t>Комплектность и соответствие </a:t>
            </a:r>
            <a:r>
              <a:rPr lang="ru-RU" sz="1100" b="1" dirty="0" err="1" smtClean="0"/>
              <a:t>ГОСТам</a:t>
            </a:r>
            <a:r>
              <a:rPr lang="ru-RU" sz="1100" b="1" dirty="0" smtClean="0"/>
              <a:t> (иным стандартам)</a:t>
            </a:r>
            <a:endParaRPr lang="ru-RU" sz="1100" b="1" dirty="0"/>
          </a:p>
        </p:txBody>
      </p:sp>
      <p:cxnSp>
        <p:nvCxnSpPr>
          <p:cNvPr id="51" name="Прямая со стрелкой 50"/>
          <p:cNvCxnSpPr/>
          <p:nvPr/>
        </p:nvCxnSpPr>
        <p:spPr>
          <a:xfrm flipV="1">
            <a:off x="1043608" y="2564904"/>
            <a:ext cx="72008" cy="288032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 flipH="1" flipV="1">
            <a:off x="1907704" y="2060848"/>
            <a:ext cx="288032" cy="331236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 flipH="1" flipV="1">
            <a:off x="2483768" y="2780928"/>
            <a:ext cx="2448272" cy="2664296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 flipH="1" flipV="1">
            <a:off x="3203848" y="4797152"/>
            <a:ext cx="288032" cy="648072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Группа 46"/>
          <p:cNvGrpSpPr/>
          <p:nvPr/>
        </p:nvGrpSpPr>
        <p:grpSpPr>
          <a:xfrm>
            <a:off x="6372200" y="980728"/>
            <a:ext cx="2160240" cy="4824536"/>
            <a:chOff x="6372200" y="980728"/>
            <a:chExt cx="2160240" cy="4824536"/>
          </a:xfrm>
        </p:grpSpPr>
        <p:sp>
          <p:nvSpPr>
            <p:cNvPr id="42" name="Прямоугольник 41"/>
            <p:cNvSpPr/>
            <p:nvPr/>
          </p:nvSpPr>
          <p:spPr>
            <a:xfrm>
              <a:off x="6516216" y="2924944"/>
              <a:ext cx="2016224" cy="79208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6372200" y="1844824"/>
              <a:ext cx="1080120" cy="1728192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44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Блок-схема: узел 17"/>
            <p:cNvSpPr/>
            <p:nvPr/>
          </p:nvSpPr>
          <p:spPr>
            <a:xfrm>
              <a:off x="6660232" y="980728"/>
              <a:ext cx="504056" cy="504056"/>
            </a:xfrm>
            <a:prstGeom prst="flowChartConnector">
              <a:avLst/>
            </a:prstGeom>
            <a:ln w="28575">
              <a:solidFill>
                <a:srgbClr val="00206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latin typeface="Arial" pitchFamily="34" charset="0"/>
                  <a:cs typeface="Arial" pitchFamily="34" charset="0"/>
                </a:rPr>
                <a:t>1</a:t>
              </a:r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Блок-схема: узел 19"/>
            <p:cNvSpPr/>
            <p:nvPr/>
          </p:nvSpPr>
          <p:spPr>
            <a:xfrm>
              <a:off x="6660232" y="1988840"/>
              <a:ext cx="504056" cy="504056"/>
            </a:xfrm>
            <a:prstGeom prst="flowChartConnector">
              <a:avLst/>
            </a:prstGeom>
            <a:ln w="28575">
              <a:solidFill>
                <a:srgbClr val="00206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latin typeface="Arial" pitchFamily="34" charset="0"/>
                  <a:cs typeface="Arial" pitchFamily="34" charset="0"/>
                </a:rPr>
                <a:t>2</a:t>
              </a:r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Блок-схема: узел 23"/>
            <p:cNvSpPr/>
            <p:nvPr/>
          </p:nvSpPr>
          <p:spPr>
            <a:xfrm>
              <a:off x="6660232" y="2996952"/>
              <a:ext cx="504056" cy="504056"/>
            </a:xfrm>
            <a:prstGeom prst="flowChartConnector">
              <a:avLst/>
            </a:prstGeom>
            <a:ln w="28575">
              <a:solidFill>
                <a:srgbClr val="00206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latin typeface="Arial" pitchFamily="34" charset="0"/>
                  <a:cs typeface="Arial" pitchFamily="34" charset="0"/>
                </a:rPr>
                <a:t>3</a:t>
              </a:r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8" name="Прямая со стрелкой 27"/>
            <p:cNvCxnSpPr/>
            <p:nvPr/>
          </p:nvCxnSpPr>
          <p:spPr>
            <a:xfrm>
              <a:off x="6912260" y="1484784"/>
              <a:ext cx="0" cy="36004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 стрелкой 30"/>
            <p:cNvCxnSpPr/>
            <p:nvPr/>
          </p:nvCxnSpPr>
          <p:spPr>
            <a:xfrm rot="10800000">
              <a:off x="6912260" y="2492896"/>
              <a:ext cx="0" cy="504056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hape 33"/>
            <p:cNvCxnSpPr>
              <a:stCxn id="25" idx="2"/>
              <a:endCxn id="18" idx="2"/>
            </p:cNvCxnSpPr>
            <p:nvPr/>
          </p:nvCxnSpPr>
          <p:spPr>
            <a:xfrm rot="5400000" flipH="1">
              <a:off x="5616116" y="2276872"/>
              <a:ext cx="2340260" cy="252028"/>
            </a:xfrm>
            <a:prstGeom prst="bentConnector4">
              <a:avLst>
                <a:gd name="adj1" fmla="val -9768"/>
                <a:gd name="adj2" fmla="val 304990"/>
              </a:avLst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Блок-схема: узел 34"/>
            <p:cNvSpPr/>
            <p:nvPr/>
          </p:nvSpPr>
          <p:spPr>
            <a:xfrm>
              <a:off x="7884368" y="1916832"/>
              <a:ext cx="504056" cy="504056"/>
            </a:xfrm>
            <a:prstGeom prst="flowChartConnector">
              <a:avLst/>
            </a:prstGeom>
            <a:ln w="28575">
              <a:solidFill>
                <a:srgbClr val="00206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6" name="Прямая со стрелкой 35"/>
            <p:cNvCxnSpPr/>
            <p:nvPr/>
          </p:nvCxnSpPr>
          <p:spPr>
            <a:xfrm rot="16200000">
              <a:off x="7704348" y="2024844"/>
              <a:ext cx="0" cy="36004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Блок-схема: узел 38"/>
            <p:cNvSpPr/>
            <p:nvPr/>
          </p:nvSpPr>
          <p:spPr>
            <a:xfrm>
              <a:off x="7884368" y="2996952"/>
              <a:ext cx="504056" cy="504056"/>
            </a:xfrm>
            <a:prstGeom prst="flowChartConnector">
              <a:avLst/>
            </a:prstGeom>
            <a:ln w="28575">
              <a:solidFill>
                <a:srgbClr val="00206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6</a:t>
              </a:r>
              <a:endPara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0" name="Прямая со стрелкой 39"/>
            <p:cNvCxnSpPr/>
            <p:nvPr/>
          </p:nvCxnSpPr>
          <p:spPr>
            <a:xfrm>
              <a:off x="7524328" y="3284984"/>
              <a:ext cx="360040" cy="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Блок-схема: узел 28"/>
            <p:cNvSpPr/>
            <p:nvPr/>
          </p:nvSpPr>
          <p:spPr>
            <a:xfrm>
              <a:off x="7524328" y="4005064"/>
              <a:ext cx="720080" cy="720080"/>
            </a:xfrm>
            <a:prstGeom prst="flowChartConnector">
              <a:avLst/>
            </a:prstGeom>
            <a:solidFill>
              <a:srgbClr val="CCFFCC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ПГ</a:t>
              </a:r>
              <a:endPara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0" name="Прямая со стрелкой 29"/>
            <p:cNvCxnSpPr/>
            <p:nvPr/>
          </p:nvCxnSpPr>
          <p:spPr>
            <a:xfrm>
              <a:off x="7452320" y="3573016"/>
              <a:ext cx="216024" cy="36004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 стрелкой 36"/>
            <p:cNvCxnSpPr/>
            <p:nvPr/>
          </p:nvCxnSpPr>
          <p:spPr>
            <a:xfrm flipH="1">
              <a:off x="7956376" y="3573016"/>
              <a:ext cx="72008" cy="36004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 стрелкой 32"/>
            <p:cNvCxnSpPr/>
            <p:nvPr/>
          </p:nvCxnSpPr>
          <p:spPr>
            <a:xfrm>
              <a:off x="7884368" y="4797152"/>
              <a:ext cx="0" cy="288032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Скругленный прямоугольник 37"/>
            <p:cNvSpPr/>
            <p:nvPr/>
          </p:nvSpPr>
          <p:spPr>
            <a:xfrm>
              <a:off x="7380312" y="5085184"/>
              <a:ext cx="1152128" cy="72008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99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600" b="1" dirty="0" smtClean="0">
                  <a:latin typeface="Arial" pitchFamily="34" charset="0"/>
                  <a:cs typeface="Arial" pitchFamily="34" charset="0"/>
                </a:rPr>
                <a:t>Договор с </a:t>
              </a:r>
              <a:r>
                <a:rPr lang="ru-RU" sz="1600" b="1" dirty="0" err="1" smtClean="0">
                  <a:latin typeface="Arial" pitchFamily="34" charset="0"/>
                  <a:cs typeface="Arial" pitchFamily="34" charset="0"/>
                </a:rPr>
                <a:t>ИП</a:t>
              </a:r>
              <a:endParaRPr lang="ru-RU" sz="16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5" name="Прямая со стрелкой 44"/>
            <p:cNvCxnSpPr/>
            <p:nvPr/>
          </p:nvCxnSpPr>
          <p:spPr>
            <a:xfrm rot="10800000">
              <a:off x="6804248" y="2492896"/>
              <a:ext cx="0" cy="504056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 стрелкой 45"/>
            <p:cNvCxnSpPr/>
            <p:nvPr/>
          </p:nvCxnSpPr>
          <p:spPr>
            <a:xfrm rot="10800000">
              <a:off x="7020272" y="2492896"/>
              <a:ext cx="0" cy="504056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15616" y="2492896"/>
            <a:ext cx="6696744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990033"/>
                </a:solidFill>
                <a:latin typeface="Arial" pitchFamily="34" charset="0"/>
                <a:cs typeface="Arial" pitchFamily="34" charset="0"/>
              </a:rPr>
              <a:t>Благодарим за внимание</a:t>
            </a:r>
            <a:endParaRPr lang="ru-RU" sz="2000" b="1" dirty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5733256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ОАО «ВОЕННО-ИНЖЕНЕРНАЯ КОРПОРАЦИЯ»</a:t>
            </a:r>
          </a:p>
          <a:p>
            <a:pPr algn="ctr"/>
            <a:r>
              <a:rPr lang="ru-RU" b="1" dirty="0" smtClean="0"/>
              <a:t>(495) 543-36-76, 543-36-77, </a:t>
            </a:r>
            <a:r>
              <a:rPr lang="en-US" b="1" dirty="0" smtClean="0"/>
              <a:t>vikor.tks@yandex.ru</a:t>
            </a:r>
            <a:endParaRPr lang="ru-RU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10776</TotalTime>
  <Words>457</Words>
  <Application>Microsoft Office PowerPoint</Application>
  <PresentationFormat>Экран (4:3)</PresentationFormat>
  <Paragraphs>134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Благодарим за внимание</vt:lpstr>
    </vt:vector>
  </TitlesOfParts>
  <Company>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Этап №3 «Мониторинг реализации мероприятий Программы в 1-ом полугодии 2009 г.»</dc:title>
  <dc:creator>ivanovvp</dc:creator>
  <cp:lastModifiedBy>bychkov</cp:lastModifiedBy>
  <cp:revision>1079</cp:revision>
  <dcterms:created xsi:type="dcterms:W3CDTF">2009-08-06T13:44:31Z</dcterms:created>
  <dcterms:modified xsi:type="dcterms:W3CDTF">2017-04-17T16:05:26Z</dcterms:modified>
</cp:coreProperties>
</file>